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9" r:id="rId3"/>
    <p:sldId id="260" r:id="rId4"/>
    <p:sldId id="261" r:id="rId5"/>
    <p:sldId id="262" r:id="rId6"/>
    <p:sldId id="263" r:id="rId7"/>
    <p:sldId id="258" r:id="rId8"/>
    <p:sldId id="257" r:id="rId9"/>
    <p:sldId id="264" r:id="rId10"/>
    <p:sldId id="265" r:id="rId11"/>
    <p:sldId id="267" r:id="rId12"/>
    <p:sldId id="266" r:id="rId13"/>
    <p:sldId id="268" r:id="rId14"/>
    <p:sldId id="269" r:id="rId15"/>
  </p:sldIdLst>
  <p:sldSz cx="12192000" cy="6858000"/>
  <p:notesSz cx="6858000" cy="9144000"/>
  <p:defaultTextStyle>
    <a:defPPr rtl="0">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6623" autoAdjust="0"/>
  </p:normalViewPr>
  <p:slideViewPr>
    <p:cSldViewPr snapToGrid="0">
      <p:cViewPr varScale="1">
        <p:scale>
          <a:sx n="103" d="100"/>
          <a:sy n="103" d="100"/>
        </p:scale>
        <p:origin x="144" y="210"/>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E1DF9C6E-48CE-4854-A21E-13F180E714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417B4396-A16E-4919-A47E-BA401D447D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576F8-1DFA-480E-8D72-A94852290A0F}" type="datetime1">
              <a:rPr lang="da-DK" smtClean="0"/>
              <a:t>25-03-2025</a:t>
            </a:fld>
            <a:endParaRPr lang="da-DK"/>
          </a:p>
        </p:txBody>
      </p:sp>
      <p:sp>
        <p:nvSpPr>
          <p:cNvPr id="4" name="Pladsholder til sidefod 3">
            <a:extLst>
              <a:ext uri="{FF2B5EF4-FFF2-40B4-BE49-F238E27FC236}">
                <a16:creationId xmlns:a16="http://schemas.microsoft.com/office/drawing/2014/main" id="{BEBF035F-1CFD-4661-AE74-768E90F09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359AB2C-FA9E-4234-A098-A4E12AC42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82E089-688A-4798-A0FB-E5BBBF2C8108}" type="slidenum">
              <a:rPr lang="da-DK" smtClean="0"/>
              <a:t>‹nr.›</a:t>
            </a:fld>
            <a:endParaRPr lang="da-DK"/>
          </a:p>
        </p:txBody>
      </p:sp>
    </p:spTree>
    <p:extLst>
      <p:ext uri="{BB962C8B-B14F-4D97-AF65-F5344CB8AC3E}">
        <p14:creationId xmlns:p14="http://schemas.microsoft.com/office/powerpoint/2010/main" val="279083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C6427-9A81-4D00-9577-C44AA4851B53}" type="datetime1">
              <a:rPr lang="da-DK" smtClean="0"/>
              <a:pPr/>
              <a:t>25-03-2025</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ABB12-A7EF-403B-9CD3-EEF181B97B29}" type="slidenum">
              <a:rPr lang="da-DK" noProof="0" smtClean="0"/>
              <a:t>‹nr.›</a:t>
            </a:fld>
            <a:endParaRPr lang="da-DK" noProof="0"/>
          </a:p>
        </p:txBody>
      </p:sp>
    </p:spTree>
    <p:extLst>
      <p:ext uri="{BB962C8B-B14F-4D97-AF65-F5344CB8AC3E}">
        <p14:creationId xmlns:p14="http://schemas.microsoft.com/office/powerpoint/2010/main" val="3766134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9AABB12-A7EF-403B-9CD3-EEF181B97B29}" type="slidenum">
              <a:rPr lang="da-DK" smtClean="0"/>
              <a:t>1</a:t>
            </a:fld>
            <a:endParaRPr lang="da-DK"/>
          </a:p>
        </p:txBody>
      </p:sp>
    </p:spTree>
    <p:extLst>
      <p:ext uri="{BB962C8B-B14F-4D97-AF65-F5344CB8AC3E}">
        <p14:creationId xmlns:p14="http://schemas.microsoft.com/office/powerpoint/2010/main" val="216768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da-DK" noProof="0"/>
              <a:t>Klik for at redigere titeltypografien i masteren</a:t>
            </a:r>
          </a:p>
        </p:txBody>
      </p:sp>
      <p:sp>
        <p:nvSpPr>
          <p:cNvPr id="3" name="Undertitel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a-DK" noProof="0"/>
              <a:t>Klik for at redigere undertiteltypografien i masteren</a:t>
            </a:r>
          </a:p>
        </p:txBody>
      </p:sp>
      <p:sp>
        <p:nvSpPr>
          <p:cNvPr id="4" name="Pladsholder til dato 3"/>
          <p:cNvSpPr>
            <a:spLocks noGrp="1"/>
          </p:cNvSpPr>
          <p:nvPr>
            <p:ph type="dt" sz="half" idx="10"/>
          </p:nvPr>
        </p:nvSpPr>
        <p:spPr/>
        <p:txBody>
          <a:bodyPr rtlCol="0"/>
          <a:lstStyle/>
          <a:p>
            <a:pPr rtl="0"/>
            <a:fld id="{70ECA695-122D-41D7-A00D-4751F75E3915}" type="datetime1">
              <a:rPr lang="da-DK" noProof="0" smtClean="0"/>
              <a:t>25-03-2025</a:t>
            </a:fld>
            <a:endParaRPr lang="da-DK" noProof="0"/>
          </a:p>
        </p:txBody>
      </p:sp>
      <p:sp>
        <p:nvSpPr>
          <p:cNvPr id="5" name="Pladsholder til sidefod 4"/>
          <p:cNvSpPr>
            <a:spLocks noGrp="1"/>
          </p:cNvSpPr>
          <p:nvPr>
            <p:ph type="ftr" sz="quarter" idx="11"/>
          </p:nvPr>
        </p:nvSpPr>
        <p:spPr>
          <a:xfrm>
            <a:off x="2416500" y="329307"/>
            <a:ext cx="4973915" cy="309201"/>
          </a:xfrm>
        </p:spPr>
        <p:txBody>
          <a:bodyPr rtlCol="0"/>
          <a:lstStyle/>
          <a:p>
            <a:pPr rtl="0"/>
            <a:endParaRPr lang="da-DK" noProof="0"/>
          </a:p>
        </p:txBody>
      </p:sp>
      <p:sp>
        <p:nvSpPr>
          <p:cNvPr id="6" name="Pladsholder til slidenummer 5"/>
          <p:cNvSpPr>
            <a:spLocks noGrp="1"/>
          </p:cNvSpPr>
          <p:nvPr>
            <p:ph type="sldNum" sz="quarter" idx="12"/>
          </p:nvPr>
        </p:nvSpPr>
        <p:spPr>
          <a:xfrm>
            <a:off x="1437664" y="798973"/>
            <a:ext cx="811019" cy="503578"/>
          </a:xfrm>
        </p:spPr>
        <p:txBody>
          <a:bodyPr rtlCol="0"/>
          <a:lstStyle/>
          <a:p>
            <a:pPr rtl="0"/>
            <a:fld id="{6D22F896-40B5-4ADD-8801-0D06FADFA095}" type="slidenum">
              <a:rPr lang="da-DK" noProof="0" smtClean="0"/>
              <a:t>‹nr.›</a:t>
            </a:fld>
            <a:endParaRPr lang="da-DK" noProof="0"/>
          </a:p>
        </p:txBody>
      </p:sp>
      <p:cxnSp>
        <p:nvCxnSpPr>
          <p:cNvPr id="15" name="Lige forbindelse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10"/>
          </p:nvPr>
        </p:nvSpPr>
        <p:spPr/>
        <p:txBody>
          <a:bodyPr rtlCol="0"/>
          <a:lstStyle/>
          <a:p>
            <a:pPr rtl="0"/>
            <a:fld id="{9AAAA5C8-37FE-41D8-A56E-3FEFF19D66F6}" type="datetime1">
              <a:rPr lang="da-DK" noProof="0" smtClean="0"/>
              <a:t>25-03-2025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26" name="Lige forbindelse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9439111" y="798973"/>
            <a:ext cx="1615742" cy="4659889"/>
          </a:xfrm>
        </p:spPr>
        <p:txBody>
          <a:bodyPr vert="eaVert" rtlCol="0"/>
          <a:lstStyle>
            <a:lvl1pPr algn="l">
              <a:defRPr/>
            </a:lvl1pPr>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a:xfrm>
            <a:off x="1444672" y="798973"/>
            <a:ext cx="7828830" cy="4659889"/>
          </a:xfrm>
        </p:spPr>
        <p:txBody>
          <a:bodyPr vert="eaVert"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10"/>
          </p:nvPr>
        </p:nvSpPr>
        <p:spPr/>
        <p:txBody>
          <a:bodyPr rtlCol="0"/>
          <a:lstStyle/>
          <a:p>
            <a:pPr rtl="0"/>
            <a:fld id="{3F81351A-8590-4DF2-91E0-C0CA935371C3}" type="datetime1">
              <a:rPr lang="da-DK" noProof="0" smtClean="0"/>
              <a:t>25-03-2025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15" name="Lige forbindelse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idx="1" hasCustomPrompt="1"/>
          </p:nvPr>
        </p:nvSpPr>
        <p:spPr/>
        <p:txBody>
          <a:bodyPr rtlCol="0" anchor="t"/>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10"/>
          </p:nvPr>
        </p:nvSpPr>
        <p:spPr/>
        <p:txBody>
          <a:bodyPr rtlCol="0"/>
          <a:lstStyle/>
          <a:p>
            <a:pPr rtl="0"/>
            <a:fld id="{99CF79A0-6D44-4781-9162-5438193DD899}" type="datetime1">
              <a:rPr lang="da-DK" noProof="0" smtClean="0"/>
              <a:t>25-03-2025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33" name="Lige forbindelse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54239" y="1756130"/>
            <a:ext cx="8643154" cy="1887950"/>
          </a:xfrm>
        </p:spPr>
        <p:txBody>
          <a:bodyPr rtlCol="0" anchor="b">
            <a:normAutofit/>
          </a:bodyPr>
          <a:lstStyle>
            <a:lvl1pPr algn="l">
              <a:defRPr sz="3600"/>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a:t>Klik for at redigere i master</a:t>
            </a:r>
          </a:p>
        </p:txBody>
      </p:sp>
      <p:sp>
        <p:nvSpPr>
          <p:cNvPr id="4" name="Pladsholder til dato 3"/>
          <p:cNvSpPr>
            <a:spLocks noGrp="1"/>
          </p:cNvSpPr>
          <p:nvPr>
            <p:ph type="dt" sz="half" idx="10"/>
          </p:nvPr>
        </p:nvSpPr>
        <p:spPr/>
        <p:txBody>
          <a:bodyPr rtlCol="0"/>
          <a:lstStyle/>
          <a:p>
            <a:pPr rtl="0"/>
            <a:fld id="{A49B3C18-73B1-4B78-986F-70E413285A68}" type="datetime1">
              <a:rPr lang="da-DK" noProof="0" smtClean="0"/>
              <a:t>25-03-2025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15" name="Lige forbindelse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9217" y="804889"/>
            <a:ext cx="9605635" cy="1059305"/>
          </a:xfrm>
        </p:spPr>
        <p:txBody>
          <a:bodyPr rtlCol="0"/>
          <a:lstStyle/>
          <a:p>
            <a:pPr rtl="0"/>
            <a:r>
              <a:rPr lang="da-DK" noProof="0"/>
              <a:t>Klik for at redigere titeltypografier i master</a:t>
            </a:r>
          </a:p>
        </p:txBody>
      </p:sp>
      <p:sp>
        <p:nvSpPr>
          <p:cNvPr id="3" name="Pladsholder til indhold 2"/>
          <p:cNvSpPr>
            <a:spLocks noGrp="1"/>
          </p:cNvSpPr>
          <p:nvPr>
            <p:ph sz="half" idx="1" hasCustomPrompt="1"/>
          </p:nvPr>
        </p:nvSpPr>
        <p:spPr>
          <a:xfrm>
            <a:off x="1447331" y="2010878"/>
            <a:ext cx="4645152" cy="3448595"/>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p:cNvSpPr>
            <a:spLocks noGrp="1"/>
          </p:cNvSpPr>
          <p:nvPr>
            <p:ph sz="half" idx="2" hasCustomPrompt="1"/>
          </p:nvPr>
        </p:nvSpPr>
        <p:spPr>
          <a:xfrm>
            <a:off x="6413771" y="2017343"/>
            <a:ext cx="4645152" cy="3441520"/>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dato 4"/>
          <p:cNvSpPr>
            <a:spLocks noGrp="1"/>
          </p:cNvSpPr>
          <p:nvPr>
            <p:ph type="dt" sz="half" idx="10"/>
          </p:nvPr>
        </p:nvSpPr>
        <p:spPr/>
        <p:txBody>
          <a:bodyPr rtlCol="0"/>
          <a:lstStyle/>
          <a:p>
            <a:pPr rtl="0"/>
            <a:fld id="{EF3D9892-D308-44CA-AD91-C1D1033E6E68}" type="datetime1">
              <a:rPr lang="da-DK" noProof="0" smtClean="0"/>
              <a:t>25-03-2025</a:t>
            </a:fld>
            <a:endParaRPr lang="da-DK" noProof="0"/>
          </a:p>
        </p:txBody>
      </p:sp>
      <p:sp>
        <p:nvSpPr>
          <p:cNvPr id="6" name="Pladsholder til sidefod 5"/>
          <p:cNvSpPr>
            <a:spLocks noGrp="1"/>
          </p:cNvSpPr>
          <p:nvPr>
            <p:ph type="ftr" sz="quarter" idx="11"/>
          </p:nvPr>
        </p:nvSpPr>
        <p:spPr/>
        <p:txBody>
          <a:bodyPr rtlCol="0"/>
          <a:lstStyle/>
          <a:p>
            <a:pPr rtl="0"/>
            <a:endParaRPr lang="da-DK" noProof="0"/>
          </a:p>
        </p:txBody>
      </p:sp>
      <p:sp>
        <p:nvSpPr>
          <p:cNvPr id="7" name="Pladsholder til slidenummer 6"/>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35" name="Lige forbindelse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7191" y="804163"/>
            <a:ext cx="9607661" cy="1056319"/>
          </a:xfrm>
        </p:spPr>
        <p:txBody>
          <a:bodyPr rtlCol="0"/>
          <a:lstStyle/>
          <a:p>
            <a:pPr rtl="0"/>
            <a:r>
              <a:rPr lang="da-DK" noProof="0"/>
              <a:t>Klik for at redigere titeltypografier i master</a:t>
            </a:r>
          </a:p>
        </p:txBody>
      </p:sp>
      <p:sp>
        <p:nvSpPr>
          <p:cNvPr id="3" name="Pladsholder til tekst 2"/>
          <p:cNvSpPr>
            <a:spLocks noGrp="1"/>
          </p:cNvSpPr>
          <p:nvPr>
            <p:ph type="body" idx="1" hasCustomPrompt="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p:cNvSpPr>
            <a:spLocks noGrp="1"/>
          </p:cNvSpPr>
          <p:nvPr>
            <p:ph sz="half" idx="2" hasCustomPrompt="1"/>
          </p:nvPr>
        </p:nvSpPr>
        <p:spPr>
          <a:xfrm>
            <a:off x="1447191" y="2824269"/>
            <a:ext cx="4645152" cy="2644457"/>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p:cNvSpPr>
            <a:spLocks noGrp="1"/>
          </p:cNvSpPr>
          <p:nvPr>
            <p:ph type="body" sz="quarter" idx="3" hasCustomPrompt="1"/>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p:cNvSpPr>
            <a:spLocks noGrp="1"/>
          </p:cNvSpPr>
          <p:nvPr>
            <p:ph sz="quarter" idx="4" hasCustomPrompt="1"/>
          </p:nvPr>
        </p:nvSpPr>
        <p:spPr>
          <a:xfrm>
            <a:off x="6412362" y="2821491"/>
            <a:ext cx="4645152" cy="2637371"/>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Pladsholder til dato 6"/>
          <p:cNvSpPr>
            <a:spLocks noGrp="1"/>
          </p:cNvSpPr>
          <p:nvPr>
            <p:ph type="dt" sz="half" idx="10"/>
          </p:nvPr>
        </p:nvSpPr>
        <p:spPr/>
        <p:txBody>
          <a:bodyPr rtlCol="0"/>
          <a:lstStyle/>
          <a:p>
            <a:pPr rtl="0"/>
            <a:fld id="{FACE4CF0-2D23-42D3-88F7-BCCE4353D35B}" type="datetime1">
              <a:rPr lang="da-DK" noProof="0" smtClean="0"/>
              <a:t>25-03-2025</a:t>
            </a:fld>
            <a:endParaRPr lang="da-DK" noProof="0"/>
          </a:p>
        </p:txBody>
      </p:sp>
      <p:sp>
        <p:nvSpPr>
          <p:cNvPr id="8" name="Pladsholder til sidefod 7"/>
          <p:cNvSpPr>
            <a:spLocks noGrp="1"/>
          </p:cNvSpPr>
          <p:nvPr>
            <p:ph type="ftr" sz="quarter" idx="11"/>
          </p:nvPr>
        </p:nvSpPr>
        <p:spPr/>
        <p:txBody>
          <a:bodyPr rtlCol="0"/>
          <a:lstStyle/>
          <a:p>
            <a:pPr rtl="0"/>
            <a:endParaRPr lang="da-DK" noProof="0"/>
          </a:p>
        </p:txBody>
      </p:sp>
      <p:sp>
        <p:nvSpPr>
          <p:cNvPr id="9" name="Pladsholder til slidenummer 8"/>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29" name="Lige forbindelse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dato 2"/>
          <p:cNvSpPr>
            <a:spLocks noGrp="1"/>
          </p:cNvSpPr>
          <p:nvPr>
            <p:ph type="dt" sz="half" idx="10"/>
          </p:nvPr>
        </p:nvSpPr>
        <p:spPr/>
        <p:txBody>
          <a:bodyPr rtlCol="0"/>
          <a:lstStyle/>
          <a:p>
            <a:pPr rtl="0"/>
            <a:fld id="{3334587E-ED86-4169-AC47-6B004323794E}" type="datetime1">
              <a:rPr lang="da-DK" noProof="0" smtClean="0"/>
              <a:t>25-03-2025</a:t>
            </a:fld>
            <a:endParaRPr lang="da-DK" noProof="0"/>
          </a:p>
        </p:txBody>
      </p:sp>
      <p:sp>
        <p:nvSpPr>
          <p:cNvPr id="4" name="Pladsholder til sidefod 3"/>
          <p:cNvSpPr>
            <a:spLocks noGrp="1"/>
          </p:cNvSpPr>
          <p:nvPr>
            <p:ph type="ftr" sz="quarter" idx="11"/>
          </p:nvPr>
        </p:nvSpPr>
        <p:spPr/>
        <p:txBody>
          <a:bodyPr rtlCol="0"/>
          <a:lstStyle/>
          <a:p>
            <a:pPr rtl="0"/>
            <a:endParaRPr lang="da-DK" noProof="0"/>
          </a:p>
        </p:txBody>
      </p:sp>
      <p:sp>
        <p:nvSpPr>
          <p:cNvPr id="5" name="Pladsholder til slidenummer 4"/>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25" name="Lige forbindelse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rtlCol="0"/>
          <a:lstStyle/>
          <a:p>
            <a:pPr rtl="0"/>
            <a:fld id="{7FEB2053-78BD-4DE6-9440-D24A1D0966D9}" type="datetime1">
              <a:rPr lang="da-DK" noProof="0" smtClean="0"/>
              <a:t>25-03-2025</a:t>
            </a:fld>
            <a:endParaRPr lang="da-DK" noProof="0"/>
          </a:p>
        </p:txBody>
      </p:sp>
      <p:sp>
        <p:nvSpPr>
          <p:cNvPr id="3" name="Pladsholder til sidefod 2"/>
          <p:cNvSpPr>
            <a:spLocks noGrp="1"/>
          </p:cNvSpPr>
          <p:nvPr>
            <p:ph type="ftr" sz="quarter" idx="11"/>
          </p:nvPr>
        </p:nvSpPr>
        <p:spPr/>
        <p:txBody>
          <a:bodyPr rtlCol="0"/>
          <a:lstStyle/>
          <a:p>
            <a:pPr rtl="0"/>
            <a:endParaRPr lang="da-DK" noProof="0"/>
          </a:p>
        </p:txBody>
      </p:sp>
      <p:sp>
        <p:nvSpPr>
          <p:cNvPr id="4" name="Pladsholder til slidenummer 3"/>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4671" y="798973"/>
            <a:ext cx="3273099" cy="2247117"/>
          </a:xfrm>
        </p:spPr>
        <p:txBody>
          <a:bodyPr rtlCol="0" anchor="b">
            <a:normAutofit/>
          </a:bodyPr>
          <a:lstStyle>
            <a:lvl1pPr algn="l">
              <a:defRPr sz="2400"/>
            </a:lvl1pPr>
          </a:lstStyle>
          <a:p>
            <a:pPr rtl="0"/>
            <a:r>
              <a:rPr lang="da-DK" noProof="0"/>
              <a:t>Klik for at redigere titeltypografier i master</a:t>
            </a:r>
          </a:p>
        </p:txBody>
      </p:sp>
      <p:sp>
        <p:nvSpPr>
          <p:cNvPr id="3" name="Pladsholder til indhold 2"/>
          <p:cNvSpPr>
            <a:spLocks noGrp="1"/>
          </p:cNvSpPr>
          <p:nvPr>
            <p:ph idx="1" hasCustomPrompt="1"/>
          </p:nvPr>
        </p:nvSpPr>
        <p:spPr>
          <a:xfrm>
            <a:off x="5043714" y="798974"/>
            <a:ext cx="6012470" cy="4658826"/>
          </a:xfrm>
        </p:spPr>
        <p:txBody>
          <a:bodyPr rtlCol="0" anchor="ct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p:cNvSpPr>
            <a:spLocks noGrp="1"/>
          </p:cNvSpPr>
          <p:nvPr>
            <p:ph type="body" sz="half" idx="2" hasCustomPrompt="1"/>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5" name="Pladsholder til dato 4"/>
          <p:cNvSpPr>
            <a:spLocks noGrp="1"/>
          </p:cNvSpPr>
          <p:nvPr>
            <p:ph type="dt" sz="half" idx="10"/>
          </p:nvPr>
        </p:nvSpPr>
        <p:spPr/>
        <p:txBody>
          <a:bodyPr rtlCol="0"/>
          <a:lstStyle/>
          <a:p>
            <a:pPr rtl="0"/>
            <a:fld id="{4AB21F03-C5BB-4FE1-80DE-2B8F44807AD0}" type="datetime1">
              <a:rPr lang="da-DK" noProof="0" smtClean="0"/>
              <a:t>25-03-2025</a:t>
            </a:fld>
            <a:endParaRPr lang="da-DK" noProof="0"/>
          </a:p>
        </p:txBody>
      </p:sp>
      <p:sp>
        <p:nvSpPr>
          <p:cNvPr id="6" name="Pladsholder til sidefod 5"/>
          <p:cNvSpPr>
            <a:spLocks noGrp="1"/>
          </p:cNvSpPr>
          <p:nvPr>
            <p:ph type="ftr" sz="quarter" idx="11"/>
          </p:nvPr>
        </p:nvSpPr>
        <p:spPr/>
        <p:txBody>
          <a:bodyPr rtlCol="0"/>
          <a:lstStyle/>
          <a:p>
            <a:pPr rtl="0"/>
            <a:endParaRPr lang="da-DK" noProof="0"/>
          </a:p>
        </p:txBody>
      </p:sp>
      <p:sp>
        <p:nvSpPr>
          <p:cNvPr id="7" name="Pladsholder til slidenummer 6"/>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17" name="Lige forbindelse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uppe 7"/>
          <p:cNvGrpSpPr/>
          <p:nvPr/>
        </p:nvGrpSpPr>
        <p:grpSpPr>
          <a:xfrm>
            <a:off x="7477387" y="482170"/>
            <a:ext cx="4074533" cy="5149101"/>
            <a:chOff x="7477387" y="482170"/>
            <a:chExt cx="4074533" cy="5149101"/>
          </a:xfrm>
        </p:grpSpPr>
        <p:sp>
          <p:nvSpPr>
            <p:cNvPr id="18" name="Rektangel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ktangel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el 1"/>
          <p:cNvSpPr>
            <a:spLocks noGrp="1"/>
          </p:cNvSpPr>
          <p:nvPr>
            <p:ph type="title" hasCustomPrompt="1"/>
          </p:nvPr>
        </p:nvSpPr>
        <p:spPr>
          <a:xfrm>
            <a:off x="1451206" y="1129513"/>
            <a:ext cx="5532328" cy="1830584"/>
          </a:xfrm>
        </p:spPr>
        <p:txBody>
          <a:bodyPr rtlCol="0" anchor="b">
            <a:normAutofit/>
          </a:bodyPr>
          <a:lstStyle>
            <a:lvl1pPr>
              <a:defRPr sz="3200"/>
            </a:lvl1pPr>
          </a:lstStyle>
          <a:p>
            <a:pPr rtl="0"/>
            <a:r>
              <a:rPr lang="da-DK" noProof="0"/>
              <a:t>Klik for at redigere titeltypografier i master</a:t>
            </a:r>
          </a:p>
        </p:txBody>
      </p:sp>
      <p:sp>
        <p:nvSpPr>
          <p:cNvPr id="3" name="Pladsholder til billede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5" name="Pladsholder til dato 4"/>
          <p:cNvSpPr>
            <a:spLocks noGrp="1"/>
          </p:cNvSpPr>
          <p:nvPr>
            <p:ph type="dt" sz="half" idx="10"/>
          </p:nvPr>
        </p:nvSpPr>
        <p:spPr>
          <a:xfrm>
            <a:off x="1447382" y="5469856"/>
            <a:ext cx="5527351" cy="320123"/>
          </a:xfrm>
        </p:spPr>
        <p:txBody>
          <a:bodyPr rtlCol="0"/>
          <a:lstStyle>
            <a:lvl1pPr algn="l">
              <a:defRPr/>
            </a:lvl1pPr>
          </a:lstStyle>
          <a:p>
            <a:pPr rtl="0"/>
            <a:fld id="{DECC30F3-20A4-4FBC-ADBA-996395D46BC5}" type="datetime1">
              <a:rPr lang="da-DK" noProof="0" smtClean="0"/>
              <a:t>25-03-2025</a:t>
            </a:fld>
            <a:endParaRPr lang="da-DK" noProof="0"/>
          </a:p>
        </p:txBody>
      </p:sp>
      <p:sp>
        <p:nvSpPr>
          <p:cNvPr id="6" name="Pladsholder til sidefod 5"/>
          <p:cNvSpPr>
            <a:spLocks noGrp="1"/>
          </p:cNvSpPr>
          <p:nvPr>
            <p:ph type="ftr" sz="quarter" idx="11"/>
          </p:nvPr>
        </p:nvSpPr>
        <p:spPr>
          <a:xfrm>
            <a:off x="1447382" y="318640"/>
            <a:ext cx="5541004" cy="320931"/>
          </a:xfrm>
        </p:spPr>
        <p:txBody>
          <a:bodyPr rtlCol="0"/>
          <a:lstStyle/>
          <a:p>
            <a:pPr rtl="0"/>
            <a:endParaRPr lang="da-DK" noProof="0"/>
          </a:p>
        </p:txBody>
      </p:sp>
      <p:sp>
        <p:nvSpPr>
          <p:cNvPr id="7" name="Pladsholder til slidenummer 6"/>
          <p:cNvSpPr>
            <a:spLocks noGrp="1"/>
          </p:cNvSpPr>
          <p:nvPr>
            <p:ph type="sldNum" sz="quarter" idx="12"/>
          </p:nvPr>
        </p:nvSpPr>
        <p:spPr/>
        <p:txBody>
          <a:bodyPr rtlCol="0"/>
          <a:lstStyle/>
          <a:p>
            <a:pPr rtl="0"/>
            <a:fld id="{6D22F896-40B5-4ADD-8801-0D06FADFA095}" type="slidenum">
              <a:rPr lang="da-DK" noProof="0" smtClean="0"/>
              <a:t>‹nr.›</a:t>
            </a:fld>
            <a:endParaRPr lang="da-DK" noProof="0"/>
          </a:p>
        </p:txBody>
      </p:sp>
      <p:cxnSp>
        <p:nvCxnSpPr>
          <p:cNvPr id="31" name="Lige forbindelse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ktangel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Billed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Pladsholder til titel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da-DK" noProof="0"/>
              <a:t>Klik for at redigere titeltypografier i master</a:t>
            </a:r>
          </a:p>
        </p:txBody>
      </p:sp>
      <p:sp>
        <p:nvSpPr>
          <p:cNvPr id="3" name="Pladsholder til tekst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AE042D47-2080-4600-A690-B980BAB0E11E}" type="datetime1">
              <a:rPr lang="da-DK" noProof="0" smtClean="0"/>
              <a:t>25-03-2025</a:t>
            </a:fld>
            <a:endParaRPr lang="da-DK" noProof="0" dirty="0"/>
          </a:p>
        </p:txBody>
      </p:sp>
      <p:sp>
        <p:nvSpPr>
          <p:cNvPr id="5" name="Pladsholder til sidefod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da-DK" noProof="0"/>
          </a:p>
        </p:txBody>
      </p:sp>
      <p:sp>
        <p:nvSpPr>
          <p:cNvPr id="6" name="Pladsholder til slidenumm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da-DK" noProof="0" smtClean="0"/>
              <a:pPr rtl="0"/>
              <a:t>‹nr.›</a:t>
            </a:fld>
            <a:endParaRPr lang="da-DK" noProof="0"/>
          </a:p>
        </p:txBody>
      </p:sp>
      <p:cxnSp>
        <p:nvCxnSpPr>
          <p:cNvPr id="10" name="Lige forbindelse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dagsorden.halsnaes.dk/vis?Referat-Groent-Raad-d.27-02-2025-kl.16.00&amp;id=25f94e59-9d78-4fd6-9087-c0034c5e9258" TargetMode="External"/><Relationship Id="rId2" Type="http://schemas.openxmlformats.org/officeDocument/2006/relationships/hyperlink" Target="https://dagsorden.halsnaes.dk/vis?Referat-Byraadet-d.10-10-2024-kl.17.30&amp;id=ae92768a-7817-4007-bf16-827a3e5a2034&amp;fritekst=h%C3%B8ring" TargetMode="External"/><Relationship Id="rId1" Type="http://schemas.openxmlformats.org/officeDocument/2006/relationships/slideLayout" Target="../slideLayouts/slideLayout2.xml"/><Relationship Id="rId4" Type="http://schemas.openxmlformats.org/officeDocument/2006/relationships/hyperlink" Target="https://edagsorden.regionh.dk/cms/HtmlPublication-9444/enclosures/1.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algn="ctr"/>
            <a:r>
              <a:rPr lang="da-DK" dirty="0"/>
              <a:t>By og land </a:t>
            </a:r>
            <a:br>
              <a:rPr lang="da-DK" dirty="0"/>
            </a:br>
            <a:r>
              <a:rPr lang="da-DK"/>
              <a:t>GF </a:t>
            </a:r>
            <a:r>
              <a:rPr lang="da-DK" dirty="0"/>
              <a:t>17.3.25</a:t>
            </a:r>
            <a:endParaRPr lang="da-DK"/>
          </a:p>
        </p:txBody>
      </p:sp>
      <p:sp>
        <p:nvSpPr>
          <p:cNvPr id="3" name="Undertitel 2"/>
          <p:cNvSpPr>
            <a:spLocks noGrp="1"/>
          </p:cNvSpPr>
          <p:nvPr>
            <p:ph type="subTitle" idx="1"/>
          </p:nvPr>
        </p:nvSpPr>
        <p:spPr>
          <a:xfrm>
            <a:off x="2417780" y="3500724"/>
            <a:ext cx="8637072" cy="1008101"/>
          </a:xfrm>
        </p:spPr>
        <p:txBody>
          <a:bodyPr vert="horz" lIns="91440" tIns="91440" rIns="91440" bIns="91440" rtlCol="0" anchor="t">
            <a:normAutofit fontScale="77500" lnSpcReduction="20000"/>
          </a:bodyPr>
          <a:lstStyle/>
          <a:p>
            <a:r>
              <a:rPr lang="da-DK" sz="1600" dirty="0"/>
              <a:t>Kommuneplantillæg 8, udvikling af Hundested By og havn</a:t>
            </a:r>
          </a:p>
          <a:p>
            <a:r>
              <a:rPr lang="da-DK" sz="1600" dirty="0"/>
              <a:t>Grøn trepart</a:t>
            </a:r>
          </a:p>
          <a:p>
            <a:r>
              <a:rPr lang="da-DK" sz="1600" dirty="0"/>
              <a:t>Råstoffer og jordforurening</a:t>
            </a:r>
          </a:p>
          <a:p>
            <a:endParaRPr lang="da-DK" sz="1600" dirty="0"/>
          </a:p>
          <a:p>
            <a:endParaRPr lang="da-DK" dirty="0"/>
          </a:p>
          <a:p>
            <a:endParaRPr lang="da-DK" dirty="0"/>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4148A-CB40-9EEE-F6A4-1481D8C5382B}"/>
              </a:ext>
            </a:extLst>
          </p:cNvPr>
          <p:cNvSpPr>
            <a:spLocks noGrp="1"/>
          </p:cNvSpPr>
          <p:nvPr>
            <p:ph type="title"/>
          </p:nvPr>
        </p:nvSpPr>
        <p:spPr/>
        <p:txBody>
          <a:bodyPr/>
          <a:lstStyle/>
          <a:p>
            <a:r>
              <a:rPr lang="da-DK" dirty="0"/>
              <a:t>HVAD GÅR OPGAVEN UD PÅ?</a:t>
            </a:r>
          </a:p>
        </p:txBody>
      </p:sp>
      <p:sp>
        <p:nvSpPr>
          <p:cNvPr id="3" name="Pladsholder til indhold 2">
            <a:extLst>
              <a:ext uri="{FF2B5EF4-FFF2-40B4-BE49-F238E27FC236}">
                <a16:creationId xmlns:a16="http://schemas.microsoft.com/office/drawing/2014/main" id="{4903D266-F188-5FEE-6DD4-0B2E45277C92}"/>
              </a:ext>
            </a:extLst>
          </p:cNvPr>
          <p:cNvSpPr>
            <a:spLocks noGrp="1"/>
          </p:cNvSpPr>
          <p:nvPr>
            <p:ph idx="1"/>
          </p:nvPr>
        </p:nvSpPr>
        <p:spPr/>
        <p:txBody>
          <a:bodyPr/>
          <a:lstStyle/>
          <a:p>
            <a:r>
              <a:rPr lang="da-DK" dirty="0"/>
              <a:t>140.000 HA LAVBUNDSJORDE, 250.000 HA SKOV</a:t>
            </a:r>
          </a:p>
          <a:p>
            <a:r>
              <a:rPr lang="da-DK" dirty="0"/>
              <a:t>ROSKILDE-/ISEFJORD: </a:t>
            </a:r>
          </a:p>
          <a:p>
            <a:r>
              <a:rPr lang="da-DK" dirty="0"/>
              <a:t>ØRESUND:</a:t>
            </a:r>
          </a:p>
        </p:txBody>
      </p:sp>
      <p:pic>
        <p:nvPicPr>
          <p:cNvPr id="5" name="Billede 4" descr="Et billede, der indeholder tekst, kort&#10;&#10;Indhold genereret af kunstig intelligens kan være forkert.">
            <a:extLst>
              <a:ext uri="{FF2B5EF4-FFF2-40B4-BE49-F238E27FC236}">
                <a16:creationId xmlns:a16="http://schemas.microsoft.com/office/drawing/2014/main" id="{00424AA0-0D16-D2D0-ECFD-05916ABF86A5}"/>
              </a:ext>
            </a:extLst>
          </p:cNvPr>
          <p:cNvPicPr>
            <a:picLocks noChangeAspect="1"/>
          </p:cNvPicPr>
          <p:nvPr/>
        </p:nvPicPr>
        <p:blipFill>
          <a:blip r:embed="rId2"/>
          <a:stretch>
            <a:fillRect/>
          </a:stretch>
        </p:blipFill>
        <p:spPr>
          <a:xfrm>
            <a:off x="4983950" y="2429565"/>
            <a:ext cx="6751928" cy="4097131"/>
          </a:xfrm>
          <a:prstGeom prst="rect">
            <a:avLst/>
          </a:prstGeom>
        </p:spPr>
      </p:pic>
    </p:spTree>
    <p:extLst>
      <p:ext uri="{BB962C8B-B14F-4D97-AF65-F5344CB8AC3E}">
        <p14:creationId xmlns:p14="http://schemas.microsoft.com/office/powerpoint/2010/main" val="146589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48806-AD0A-FD42-9DC1-FE8ECF928C28}"/>
              </a:ext>
            </a:extLst>
          </p:cNvPr>
          <p:cNvSpPr>
            <a:spLocks noGrp="1"/>
          </p:cNvSpPr>
          <p:nvPr>
            <p:ph type="title"/>
          </p:nvPr>
        </p:nvSpPr>
        <p:spPr/>
        <p:txBody>
          <a:bodyPr/>
          <a:lstStyle/>
          <a:p>
            <a:r>
              <a:rPr lang="da-DK" dirty="0"/>
              <a:t>HVOR HAR </a:t>
            </a:r>
            <a:r>
              <a:rPr lang="da-DK" dirty="0" err="1"/>
              <a:t>hALSÆS</a:t>
            </a:r>
            <a:r>
              <a:rPr lang="da-DK" dirty="0"/>
              <a:t> NOGET AT BYDE IND MED?</a:t>
            </a:r>
          </a:p>
        </p:txBody>
      </p:sp>
      <p:pic>
        <p:nvPicPr>
          <p:cNvPr id="4" name="Pladsholder til indhold 3" descr="Et billede, der indeholder tekst, kort, atlas&#10;&#10;Indhold genereret af kunstig intelligens kan være forkert.">
            <a:extLst>
              <a:ext uri="{FF2B5EF4-FFF2-40B4-BE49-F238E27FC236}">
                <a16:creationId xmlns:a16="http://schemas.microsoft.com/office/drawing/2014/main" id="{C4AC4F72-E730-AF26-13DC-423F257B2021}"/>
              </a:ext>
            </a:extLst>
          </p:cNvPr>
          <p:cNvPicPr>
            <a:picLocks noGrp="1" noChangeAspect="1"/>
          </p:cNvPicPr>
          <p:nvPr>
            <p:ph idx="1"/>
          </p:nvPr>
        </p:nvPicPr>
        <p:blipFill>
          <a:blip r:embed="rId2"/>
          <a:stretch>
            <a:fillRect/>
          </a:stretch>
        </p:blipFill>
        <p:spPr>
          <a:xfrm>
            <a:off x="3485201" y="2015732"/>
            <a:ext cx="5536030" cy="3450613"/>
          </a:xfrm>
        </p:spPr>
      </p:pic>
    </p:spTree>
    <p:extLst>
      <p:ext uri="{BB962C8B-B14F-4D97-AF65-F5344CB8AC3E}">
        <p14:creationId xmlns:p14="http://schemas.microsoft.com/office/powerpoint/2010/main" val="392068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098F7-FC9C-ADAF-C961-5E19665B50BD}"/>
              </a:ext>
            </a:extLst>
          </p:cNvPr>
          <p:cNvSpPr>
            <a:spLocks noGrp="1"/>
          </p:cNvSpPr>
          <p:nvPr>
            <p:ph type="title"/>
          </p:nvPr>
        </p:nvSpPr>
        <p:spPr/>
        <p:txBody>
          <a:bodyPr/>
          <a:lstStyle/>
          <a:p>
            <a:r>
              <a:rPr lang="da-DK" dirty="0"/>
              <a:t>HVORDAN ER VORES PLANGRUNDLAG TIL AT IMØDEKOMME GTP?</a:t>
            </a:r>
          </a:p>
        </p:txBody>
      </p:sp>
      <p:pic>
        <p:nvPicPr>
          <p:cNvPr id="4" name="Pladsholder til indhold 3" descr="Et billede, der indeholder tekst, kort, Font/skrifttype, atlas&#10;&#10;Indhold genereret af kunstig intelligens kan være forkert.">
            <a:extLst>
              <a:ext uri="{FF2B5EF4-FFF2-40B4-BE49-F238E27FC236}">
                <a16:creationId xmlns:a16="http://schemas.microsoft.com/office/drawing/2014/main" id="{DB9F4299-ED49-3CE5-AA34-72DA407C5817}"/>
              </a:ext>
            </a:extLst>
          </p:cNvPr>
          <p:cNvPicPr>
            <a:picLocks noGrp="1" noChangeAspect="1"/>
          </p:cNvPicPr>
          <p:nvPr>
            <p:ph idx="1"/>
          </p:nvPr>
        </p:nvPicPr>
        <p:blipFill>
          <a:blip r:embed="rId2"/>
          <a:stretch>
            <a:fillRect/>
          </a:stretch>
        </p:blipFill>
        <p:spPr>
          <a:xfrm>
            <a:off x="5994777" y="1960515"/>
            <a:ext cx="4293749" cy="3450613"/>
          </a:xfrm>
        </p:spPr>
      </p:pic>
      <p:pic>
        <p:nvPicPr>
          <p:cNvPr id="5" name="Billede 4" descr="Et billede, der indeholder tekst, kort&#10;&#10;Indhold genereret af kunstig intelligens kan være forkert.">
            <a:extLst>
              <a:ext uri="{FF2B5EF4-FFF2-40B4-BE49-F238E27FC236}">
                <a16:creationId xmlns:a16="http://schemas.microsoft.com/office/drawing/2014/main" id="{A8A8FA92-2535-478E-EF3D-CA4381E88B45}"/>
              </a:ext>
            </a:extLst>
          </p:cNvPr>
          <p:cNvPicPr>
            <a:picLocks noChangeAspect="1"/>
          </p:cNvPicPr>
          <p:nvPr/>
        </p:nvPicPr>
        <p:blipFill>
          <a:blip r:embed="rId3"/>
          <a:stretch>
            <a:fillRect/>
          </a:stretch>
        </p:blipFill>
        <p:spPr>
          <a:xfrm>
            <a:off x="1320938" y="2076174"/>
            <a:ext cx="4459081" cy="3213653"/>
          </a:xfrm>
          <a:prstGeom prst="rect">
            <a:avLst/>
          </a:prstGeom>
        </p:spPr>
      </p:pic>
    </p:spTree>
    <p:extLst>
      <p:ext uri="{BB962C8B-B14F-4D97-AF65-F5344CB8AC3E}">
        <p14:creationId xmlns:p14="http://schemas.microsoft.com/office/powerpoint/2010/main" val="134159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6C64A-66D0-7EE5-E5EA-77FDFF189456}"/>
              </a:ext>
            </a:extLst>
          </p:cNvPr>
          <p:cNvSpPr>
            <a:spLocks noGrp="1"/>
          </p:cNvSpPr>
          <p:nvPr>
            <p:ph type="title"/>
          </p:nvPr>
        </p:nvSpPr>
        <p:spPr/>
        <p:txBody>
          <a:bodyPr/>
          <a:lstStyle/>
          <a:p>
            <a:r>
              <a:rPr lang="da-DK" dirty="0"/>
              <a:t>KORT FRA REGIONEN:</a:t>
            </a:r>
          </a:p>
        </p:txBody>
      </p:sp>
      <p:sp>
        <p:nvSpPr>
          <p:cNvPr id="3" name="Pladsholder til indhold 2">
            <a:extLst>
              <a:ext uri="{FF2B5EF4-FFF2-40B4-BE49-F238E27FC236}">
                <a16:creationId xmlns:a16="http://schemas.microsoft.com/office/drawing/2014/main" id="{35C8A79C-5BC8-626C-B2A8-BB0E92A1E78A}"/>
              </a:ext>
            </a:extLst>
          </p:cNvPr>
          <p:cNvSpPr>
            <a:spLocks noGrp="1"/>
          </p:cNvSpPr>
          <p:nvPr>
            <p:ph idx="1"/>
          </p:nvPr>
        </p:nvSpPr>
        <p:spPr/>
        <p:txBody>
          <a:bodyPr/>
          <a:lstStyle/>
          <a:p>
            <a:r>
              <a:rPr lang="da-DK" dirty="0"/>
              <a:t>RÅSTOFPLAN:</a:t>
            </a:r>
          </a:p>
          <a:p>
            <a:endParaRPr lang="da-DK" dirty="0"/>
          </a:p>
        </p:txBody>
      </p:sp>
      <p:pic>
        <p:nvPicPr>
          <p:cNvPr id="4" name="Billede 3" descr="Et billede, der indeholder kort, tekst, atlas&#10;&#10;Indhold genereret af kunstig intelligens kan være forkert.">
            <a:extLst>
              <a:ext uri="{FF2B5EF4-FFF2-40B4-BE49-F238E27FC236}">
                <a16:creationId xmlns:a16="http://schemas.microsoft.com/office/drawing/2014/main" id="{8BF7FC77-79FA-DF9F-9201-A4A78E553333}"/>
              </a:ext>
            </a:extLst>
          </p:cNvPr>
          <p:cNvPicPr>
            <a:picLocks noChangeAspect="1"/>
          </p:cNvPicPr>
          <p:nvPr/>
        </p:nvPicPr>
        <p:blipFill>
          <a:blip r:embed="rId2"/>
          <a:stretch>
            <a:fillRect/>
          </a:stretch>
        </p:blipFill>
        <p:spPr>
          <a:xfrm>
            <a:off x="340829" y="2527024"/>
            <a:ext cx="4552950" cy="5448300"/>
          </a:xfrm>
          <a:prstGeom prst="rect">
            <a:avLst/>
          </a:prstGeom>
        </p:spPr>
      </p:pic>
      <p:pic>
        <p:nvPicPr>
          <p:cNvPr id="5" name="Billede 4" descr="Et billede, der indeholder tekst, diagram, kort, skærmbillede&#10;&#10;Indhold genereret af kunstig intelligens kan være forkert.">
            <a:extLst>
              <a:ext uri="{FF2B5EF4-FFF2-40B4-BE49-F238E27FC236}">
                <a16:creationId xmlns:a16="http://schemas.microsoft.com/office/drawing/2014/main" id="{D9697C0F-DAA9-DA4C-3F13-A685E640522D}"/>
              </a:ext>
            </a:extLst>
          </p:cNvPr>
          <p:cNvPicPr>
            <a:picLocks noChangeAspect="1"/>
          </p:cNvPicPr>
          <p:nvPr/>
        </p:nvPicPr>
        <p:blipFill>
          <a:blip r:embed="rId3"/>
          <a:stretch>
            <a:fillRect/>
          </a:stretch>
        </p:blipFill>
        <p:spPr>
          <a:xfrm>
            <a:off x="5632173" y="233586"/>
            <a:ext cx="6559827" cy="3453263"/>
          </a:xfrm>
          <a:prstGeom prst="rect">
            <a:avLst/>
          </a:prstGeom>
        </p:spPr>
      </p:pic>
      <p:pic>
        <p:nvPicPr>
          <p:cNvPr id="6" name="Billede 5" descr="Et billede, der indeholder tekst, skærmbillede, diagram, kort&#10;&#10;Indhold genereret af kunstig intelligens kan være forkert.">
            <a:extLst>
              <a:ext uri="{FF2B5EF4-FFF2-40B4-BE49-F238E27FC236}">
                <a16:creationId xmlns:a16="http://schemas.microsoft.com/office/drawing/2014/main" id="{D2C3D141-3811-0429-87AD-B807ED89ED91}"/>
              </a:ext>
            </a:extLst>
          </p:cNvPr>
          <p:cNvPicPr>
            <a:picLocks noChangeAspect="1"/>
          </p:cNvPicPr>
          <p:nvPr/>
        </p:nvPicPr>
        <p:blipFill>
          <a:blip r:embed="rId4"/>
          <a:stretch>
            <a:fillRect/>
          </a:stretch>
        </p:blipFill>
        <p:spPr>
          <a:xfrm>
            <a:off x="5057912" y="3688632"/>
            <a:ext cx="7299740" cy="3677256"/>
          </a:xfrm>
          <a:prstGeom prst="rect">
            <a:avLst/>
          </a:prstGeom>
        </p:spPr>
      </p:pic>
    </p:spTree>
    <p:extLst>
      <p:ext uri="{BB962C8B-B14F-4D97-AF65-F5344CB8AC3E}">
        <p14:creationId xmlns:p14="http://schemas.microsoft.com/office/powerpoint/2010/main" val="319345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E6BA2-AF1F-44BD-E206-766C03F59144}"/>
              </a:ext>
            </a:extLst>
          </p:cNvPr>
          <p:cNvSpPr>
            <a:spLocks noGrp="1"/>
          </p:cNvSpPr>
          <p:nvPr>
            <p:ph type="title"/>
          </p:nvPr>
        </p:nvSpPr>
        <p:spPr/>
        <p:txBody>
          <a:bodyPr/>
          <a:lstStyle/>
          <a:p>
            <a:r>
              <a:rPr lang="da-DK" dirty="0"/>
              <a:t>JORDFORURENING, STÅLVALSEVÆRKERNE</a:t>
            </a:r>
          </a:p>
        </p:txBody>
      </p:sp>
      <p:sp>
        <p:nvSpPr>
          <p:cNvPr id="3" name="Pladsholder til indhold 2">
            <a:extLst>
              <a:ext uri="{FF2B5EF4-FFF2-40B4-BE49-F238E27FC236}">
                <a16:creationId xmlns:a16="http://schemas.microsoft.com/office/drawing/2014/main" id="{66EA8441-9A4C-A39D-0995-3F0330EFDB6E}"/>
              </a:ext>
            </a:extLst>
          </p:cNvPr>
          <p:cNvSpPr>
            <a:spLocks noGrp="1"/>
          </p:cNvSpPr>
          <p:nvPr>
            <p:ph idx="1"/>
          </p:nvPr>
        </p:nvSpPr>
        <p:spPr>
          <a:xfrm>
            <a:off x="1451579" y="1853754"/>
            <a:ext cx="9603275" cy="3450613"/>
          </a:xfrm>
        </p:spPr>
        <p:txBody>
          <a:bodyPr>
            <a:normAutofit fontScale="85000" lnSpcReduction="20000"/>
          </a:bodyPr>
          <a:lstStyle/>
          <a:p>
            <a:r>
              <a:rPr lang="da-DK" dirty="0"/>
              <a:t>MEMBRAN FRYGTES UTÆT</a:t>
            </a:r>
          </a:p>
          <a:p>
            <a:r>
              <a:rPr lang="da-DK" dirty="0"/>
              <a:t>PFAS I GRUNDVAND</a:t>
            </a:r>
          </a:p>
          <a:p>
            <a:r>
              <a:rPr lang="da-DK" dirty="0"/>
              <a:t>UNDERSØGELSER FORVENTES AFSLUTTET TIL EFTERÅRET</a:t>
            </a:r>
          </a:p>
          <a:p>
            <a:endParaRPr lang="da-DK" dirty="0"/>
          </a:p>
          <a:p>
            <a:pPr marL="0" indent="0">
              <a:buNone/>
            </a:pPr>
            <a:r>
              <a:rPr lang="da-DK" dirty="0"/>
              <a:t>Div links/ læs mere:</a:t>
            </a:r>
          </a:p>
          <a:p>
            <a:r>
              <a:rPr lang="da-DK" dirty="0"/>
              <a:t>KP8: </a:t>
            </a:r>
            <a:r>
              <a:rPr lang="da-DK" dirty="0">
                <a:ea typeface="+mn-lt"/>
                <a:cs typeface="+mn-lt"/>
                <a:hlinkClick r:id="rId2"/>
              </a:rPr>
              <a:t>Byrådet - Byrådssalen</a:t>
            </a:r>
            <a:endParaRPr lang="da-DK" dirty="0"/>
          </a:p>
          <a:p>
            <a:r>
              <a:rPr lang="da-DK" dirty="0"/>
              <a:t>Grøn trepart: </a:t>
            </a:r>
            <a:r>
              <a:rPr lang="da-DK" dirty="0">
                <a:ea typeface="+mn-lt"/>
                <a:cs typeface="+mn-lt"/>
                <a:hlinkClick r:id="rId3"/>
              </a:rPr>
              <a:t>Grønt Råd - Skoven</a:t>
            </a:r>
          </a:p>
          <a:p>
            <a:r>
              <a:rPr lang="da-DK" dirty="0">
                <a:ea typeface="+mn-lt"/>
                <a:cs typeface="+mn-lt"/>
              </a:rPr>
              <a:t>Råstofplan, oversigt: </a:t>
            </a:r>
            <a:r>
              <a:rPr lang="da-DK" dirty="0">
                <a:ea typeface="+mn-lt"/>
                <a:cs typeface="+mn-lt"/>
                <a:hlinkClick r:id="rId4"/>
              </a:rPr>
              <a:t>1.pdf</a:t>
            </a:r>
            <a:endParaRPr lang="da-DK" dirty="0">
              <a:ea typeface="+mn-lt"/>
              <a:cs typeface="+mn-lt"/>
            </a:endParaRPr>
          </a:p>
          <a:p>
            <a:r>
              <a:rPr lang="da-DK" dirty="0">
                <a:ea typeface="+mn-lt"/>
                <a:cs typeface="+mn-lt"/>
              </a:rPr>
              <a:t>Grønt råd</a:t>
            </a:r>
            <a:endParaRPr lang="da-DK" dirty="0"/>
          </a:p>
          <a:p>
            <a:endParaRPr lang="da-DK" dirty="0"/>
          </a:p>
        </p:txBody>
      </p:sp>
    </p:spTree>
    <p:extLst>
      <p:ext uri="{BB962C8B-B14F-4D97-AF65-F5344CB8AC3E}">
        <p14:creationId xmlns:p14="http://schemas.microsoft.com/office/powerpoint/2010/main" val="287789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E807F-A4A2-6BD7-C399-D28AC6E4C5D7}"/>
              </a:ext>
            </a:extLst>
          </p:cNvPr>
          <p:cNvSpPr>
            <a:spLocks noGrp="1"/>
          </p:cNvSpPr>
          <p:nvPr>
            <p:ph type="title"/>
          </p:nvPr>
        </p:nvSpPr>
        <p:spPr/>
        <p:txBody>
          <a:bodyPr/>
          <a:lstStyle/>
          <a:p>
            <a:r>
              <a:rPr lang="da-DK" dirty="0"/>
              <a:t>Hvad er de vigtigste forandringer i KP8 (imo)</a:t>
            </a:r>
          </a:p>
        </p:txBody>
      </p:sp>
      <p:pic>
        <p:nvPicPr>
          <p:cNvPr id="4" name="Pladsholder til indhold 3" descr="Et billede, der indeholder tekst, kort, diagram&#10;&#10;Indhold genereret af kunstig intelligens kan være forkert.">
            <a:extLst>
              <a:ext uri="{FF2B5EF4-FFF2-40B4-BE49-F238E27FC236}">
                <a16:creationId xmlns:a16="http://schemas.microsoft.com/office/drawing/2014/main" id="{BD475AA4-85DE-529C-49AC-A30752882B5D}"/>
              </a:ext>
            </a:extLst>
          </p:cNvPr>
          <p:cNvPicPr>
            <a:picLocks noGrp="1" noChangeAspect="1"/>
          </p:cNvPicPr>
          <p:nvPr>
            <p:ph idx="1"/>
          </p:nvPr>
        </p:nvPicPr>
        <p:blipFill>
          <a:blip r:embed="rId2"/>
          <a:stretch>
            <a:fillRect/>
          </a:stretch>
        </p:blipFill>
        <p:spPr>
          <a:xfrm>
            <a:off x="4684138" y="2015732"/>
            <a:ext cx="3138156" cy="3450613"/>
          </a:xfrm>
        </p:spPr>
      </p:pic>
    </p:spTree>
    <p:extLst>
      <p:ext uri="{BB962C8B-B14F-4D97-AF65-F5344CB8AC3E}">
        <p14:creationId xmlns:p14="http://schemas.microsoft.com/office/powerpoint/2010/main" val="428102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9B38E-7C88-0395-CEB8-2DD76BC71233}"/>
              </a:ext>
            </a:extLst>
          </p:cNvPr>
          <p:cNvSpPr>
            <a:spLocks noGrp="1"/>
          </p:cNvSpPr>
          <p:nvPr>
            <p:ph type="title"/>
          </p:nvPr>
        </p:nvSpPr>
        <p:spPr/>
        <p:txBody>
          <a:bodyPr/>
          <a:lstStyle/>
          <a:p>
            <a:endParaRPr lang="da-DK"/>
          </a:p>
        </p:txBody>
      </p:sp>
      <p:pic>
        <p:nvPicPr>
          <p:cNvPr id="4" name="Pladsholder til indhold 3" descr="Et billede, der indeholder tekst, kort, diagram, atlas&#10;&#10;Indhold genereret af kunstig intelligens kan være forkert.">
            <a:extLst>
              <a:ext uri="{FF2B5EF4-FFF2-40B4-BE49-F238E27FC236}">
                <a16:creationId xmlns:a16="http://schemas.microsoft.com/office/drawing/2014/main" id="{76B5DE12-F153-E406-CED3-341ED071E092}"/>
              </a:ext>
            </a:extLst>
          </p:cNvPr>
          <p:cNvPicPr>
            <a:picLocks noGrp="1" noChangeAspect="1"/>
          </p:cNvPicPr>
          <p:nvPr>
            <p:ph idx="1"/>
          </p:nvPr>
        </p:nvPicPr>
        <p:blipFill>
          <a:blip r:embed="rId2"/>
          <a:stretch>
            <a:fillRect/>
          </a:stretch>
        </p:blipFill>
        <p:spPr>
          <a:xfrm>
            <a:off x="4467899" y="2015732"/>
            <a:ext cx="3570634" cy="3450613"/>
          </a:xfrm>
        </p:spPr>
      </p:pic>
    </p:spTree>
    <p:extLst>
      <p:ext uri="{BB962C8B-B14F-4D97-AF65-F5344CB8AC3E}">
        <p14:creationId xmlns:p14="http://schemas.microsoft.com/office/powerpoint/2010/main" val="412287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FDFB8-F897-0888-0854-69EA0162AE3A}"/>
              </a:ext>
            </a:extLst>
          </p:cNvPr>
          <p:cNvSpPr>
            <a:spLocks noGrp="1"/>
          </p:cNvSpPr>
          <p:nvPr>
            <p:ph type="title"/>
          </p:nvPr>
        </p:nvSpPr>
        <p:spPr/>
        <p:txBody>
          <a:bodyPr/>
          <a:lstStyle/>
          <a:p>
            <a:endParaRPr lang="da-DK"/>
          </a:p>
        </p:txBody>
      </p:sp>
      <p:pic>
        <p:nvPicPr>
          <p:cNvPr id="4" name="Pladsholder til indhold 3" descr="Et billede, der indeholder kort, tekst, atlas, Plan&#10;&#10;Indhold genereret af kunstig intelligens kan være forkert.">
            <a:extLst>
              <a:ext uri="{FF2B5EF4-FFF2-40B4-BE49-F238E27FC236}">
                <a16:creationId xmlns:a16="http://schemas.microsoft.com/office/drawing/2014/main" id="{54A4623E-6FDB-40E2-2E13-995147D68EFD}"/>
              </a:ext>
            </a:extLst>
          </p:cNvPr>
          <p:cNvPicPr>
            <a:picLocks noGrp="1" noChangeAspect="1"/>
          </p:cNvPicPr>
          <p:nvPr>
            <p:ph idx="1"/>
          </p:nvPr>
        </p:nvPicPr>
        <p:blipFill>
          <a:blip r:embed="rId2"/>
          <a:stretch>
            <a:fillRect/>
          </a:stretch>
        </p:blipFill>
        <p:spPr>
          <a:xfrm>
            <a:off x="4395394" y="2015732"/>
            <a:ext cx="3715645" cy="3450613"/>
          </a:xfrm>
        </p:spPr>
      </p:pic>
    </p:spTree>
    <p:extLst>
      <p:ext uri="{BB962C8B-B14F-4D97-AF65-F5344CB8AC3E}">
        <p14:creationId xmlns:p14="http://schemas.microsoft.com/office/powerpoint/2010/main" val="145760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BF28B-457C-1E3B-E2D5-3DB3AB583496}"/>
              </a:ext>
            </a:extLst>
          </p:cNvPr>
          <p:cNvSpPr>
            <a:spLocks noGrp="1"/>
          </p:cNvSpPr>
          <p:nvPr>
            <p:ph type="title"/>
          </p:nvPr>
        </p:nvSpPr>
        <p:spPr/>
        <p:txBody>
          <a:bodyPr/>
          <a:lstStyle/>
          <a:p>
            <a:r>
              <a:rPr lang="da-DK" dirty="0"/>
              <a:t>8.c14, området ml havnebassin og stranden (</a:t>
            </a:r>
            <a:r>
              <a:rPr lang="da-DK" dirty="0" err="1"/>
              <a:t>incl</a:t>
            </a:r>
            <a:r>
              <a:rPr lang="da-DK" dirty="0"/>
              <a:t> p-pladsen foran trekanten)</a:t>
            </a:r>
          </a:p>
        </p:txBody>
      </p:sp>
      <p:pic>
        <p:nvPicPr>
          <p:cNvPr id="4" name="Pladsholder til indhold 3" descr="Et billede, der indeholder tekst, skærmbillede, Font/skrifttype, nummer/tal&#10;&#10;Indhold genereret af kunstig intelligens kan være forkert.">
            <a:extLst>
              <a:ext uri="{FF2B5EF4-FFF2-40B4-BE49-F238E27FC236}">
                <a16:creationId xmlns:a16="http://schemas.microsoft.com/office/drawing/2014/main" id="{69048214-73CE-E080-BB98-C310D84C1B1E}"/>
              </a:ext>
            </a:extLst>
          </p:cNvPr>
          <p:cNvPicPr>
            <a:picLocks noGrp="1" noChangeAspect="1"/>
          </p:cNvPicPr>
          <p:nvPr>
            <p:ph idx="1"/>
          </p:nvPr>
        </p:nvPicPr>
        <p:blipFill>
          <a:blip r:embed="rId2"/>
          <a:stretch>
            <a:fillRect/>
          </a:stretch>
        </p:blipFill>
        <p:spPr>
          <a:xfrm>
            <a:off x="4224409" y="1971559"/>
            <a:ext cx="4057615" cy="3494786"/>
          </a:xfrm>
        </p:spPr>
      </p:pic>
    </p:spTree>
    <p:extLst>
      <p:ext uri="{BB962C8B-B14F-4D97-AF65-F5344CB8AC3E}">
        <p14:creationId xmlns:p14="http://schemas.microsoft.com/office/powerpoint/2010/main" val="246860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E0EBC-44C4-8222-4C2D-7F33326BF37F}"/>
              </a:ext>
            </a:extLst>
          </p:cNvPr>
          <p:cNvSpPr>
            <a:spLocks noGrp="1"/>
          </p:cNvSpPr>
          <p:nvPr>
            <p:ph type="title"/>
          </p:nvPr>
        </p:nvSpPr>
        <p:spPr/>
        <p:txBody>
          <a:bodyPr/>
          <a:lstStyle/>
          <a:p>
            <a:pPr marL="457200" indent="-457200">
              <a:buFont typeface="Calibri"/>
              <a:buChar char="-"/>
            </a:pPr>
            <a:r>
              <a:rPr lang="da-DK" dirty="0"/>
              <a:t>Fortsat..</a:t>
            </a:r>
          </a:p>
        </p:txBody>
      </p:sp>
      <p:pic>
        <p:nvPicPr>
          <p:cNvPr id="4" name="Pladsholder til indhold 3" descr="Et billede, der indeholder tekst, skærmbillede, Font/skrifttype, dokument&#10;&#10;Indhold genereret af kunstig intelligens kan være forkert.">
            <a:extLst>
              <a:ext uri="{FF2B5EF4-FFF2-40B4-BE49-F238E27FC236}">
                <a16:creationId xmlns:a16="http://schemas.microsoft.com/office/drawing/2014/main" id="{B597841B-0E5E-4DE9-D83B-46D4C835EA9A}"/>
              </a:ext>
            </a:extLst>
          </p:cNvPr>
          <p:cNvPicPr>
            <a:picLocks noGrp="1" noChangeAspect="1"/>
          </p:cNvPicPr>
          <p:nvPr>
            <p:ph idx="1"/>
          </p:nvPr>
        </p:nvPicPr>
        <p:blipFill>
          <a:blip r:embed="rId2"/>
          <a:stretch>
            <a:fillRect/>
          </a:stretch>
        </p:blipFill>
        <p:spPr>
          <a:xfrm>
            <a:off x="4769672" y="2015732"/>
            <a:ext cx="2967088" cy="3450613"/>
          </a:xfrm>
        </p:spPr>
      </p:pic>
    </p:spTree>
    <p:extLst>
      <p:ext uri="{BB962C8B-B14F-4D97-AF65-F5344CB8AC3E}">
        <p14:creationId xmlns:p14="http://schemas.microsoft.com/office/powerpoint/2010/main" val="427360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29322-6D44-7400-8A63-C1BA41A97F07}"/>
              </a:ext>
            </a:extLst>
          </p:cNvPr>
          <p:cNvSpPr>
            <a:spLocks noGrp="1"/>
          </p:cNvSpPr>
          <p:nvPr>
            <p:ph type="title"/>
          </p:nvPr>
        </p:nvSpPr>
        <p:spPr/>
        <p:txBody>
          <a:bodyPr>
            <a:normAutofit fontScale="90000"/>
          </a:bodyPr>
          <a:lstStyle/>
          <a:p>
            <a:r>
              <a:rPr lang="da-DK" dirty="0"/>
              <a:t>NOTAT </a:t>
            </a:r>
            <a:r>
              <a:rPr lang="da-DK"/>
              <a:t>med ændringer </a:t>
            </a:r>
            <a:r>
              <a:rPr lang="da-DK" dirty="0" err="1"/>
              <a:t>ift</a:t>
            </a:r>
            <a:r>
              <a:rPr lang="da-DK" dirty="0"/>
              <a:t> det politisk vedtagne oplæg som udarbejdet efter god og lang inddragelse..... (3. natur)</a:t>
            </a:r>
          </a:p>
        </p:txBody>
      </p:sp>
      <p:sp>
        <p:nvSpPr>
          <p:cNvPr id="3" name="Pladsholder til indhold 2">
            <a:extLst>
              <a:ext uri="{FF2B5EF4-FFF2-40B4-BE49-F238E27FC236}">
                <a16:creationId xmlns:a16="http://schemas.microsoft.com/office/drawing/2014/main" id="{E4FBB9BB-9172-98DD-F20E-C48BFE2A218E}"/>
              </a:ext>
            </a:extLst>
          </p:cNvPr>
          <p:cNvSpPr>
            <a:spLocks noGrp="1"/>
          </p:cNvSpPr>
          <p:nvPr>
            <p:ph idx="1"/>
          </p:nvPr>
        </p:nvSpPr>
        <p:spPr/>
        <p:txBody>
          <a:bodyPr>
            <a:normAutofit fontScale="55000" lnSpcReduction="20000"/>
          </a:bodyPr>
          <a:lstStyle/>
          <a:p>
            <a:pPr marL="0" indent="0">
              <a:buNone/>
            </a:pPr>
            <a:r>
              <a:rPr lang="da-DK" dirty="0">
                <a:ea typeface="+mn-lt"/>
                <a:cs typeface="+mn-lt"/>
              </a:rPr>
              <a:t>"I det videre udviklingsarbejde med projekterne på havnen, har det vist sig ønskeligt at ændre på nogle af de forhold, der lå i oplægget til kommuneplantillægget fra byrådsbeslutningen i december 2023. </a:t>
            </a:r>
            <a:endParaRPr lang="da-DK"/>
          </a:p>
          <a:p>
            <a:pPr marL="0" indent="0">
              <a:buNone/>
            </a:pPr>
            <a:r>
              <a:rPr lang="da-DK" dirty="0">
                <a:ea typeface="+mn-lt"/>
                <a:cs typeface="+mn-lt"/>
              </a:rPr>
              <a:t>Hundested Havns rådgivere har konkretiseret bebyggelsen på markedspladsen og vodbindergrunden, ligesom de har arbejdet med analyser af muligheden for det planlagte strandhotel.</a:t>
            </a:r>
          </a:p>
          <a:p>
            <a:pPr marL="0" indent="0">
              <a:buNone/>
            </a:pPr>
            <a:r>
              <a:rPr lang="da-DK" dirty="0">
                <a:ea typeface="+mn-lt"/>
                <a:cs typeface="+mn-lt"/>
              </a:rPr>
              <a:t> Administrationen er sammen med havnens rådgivere nået frem til nogle ændringer i rammerne 8.C13 og 8.C15, som kan anbefales. Helt konkret ønskes: </a:t>
            </a:r>
            <a:endParaRPr lang="da-DK">
              <a:ea typeface="+mn-lt"/>
              <a:cs typeface="+mn-lt"/>
            </a:endParaRPr>
          </a:p>
          <a:p>
            <a:pPr marL="0" indent="0">
              <a:buNone/>
            </a:pPr>
            <a:r>
              <a:rPr lang="da-DK" dirty="0">
                <a:ea typeface="+mn-lt"/>
                <a:cs typeface="+mn-lt"/>
              </a:rPr>
              <a:t>For Markedspladsen, ramme 8.C15: - at kunne øge bygningshøjden fra 10 meter til 10,5 meter over terræn ved kajkanten for at kunne opnå en fornuftig udnyttelse af første salen og samtidig fastholde en for havnen karakteristisk tagform og sikre en lettere karakter af bebyggelsen. - at give mulighed for at hele stueetagen (fra 500 m2 til 1.000 m2) kan anvendes til detailhandel. </a:t>
            </a:r>
          </a:p>
          <a:p>
            <a:pPr marL="0" indent="0">
              <a:buNone/>
            </a:pPr>
            <a:r>
              <a:rPr lang="da-DK" dirty="0">
                <a:ea typeface="+mn-lt"/>
                <a:cs typeface="+mn-lt"/>
              </a:rPr>
              <a:t>For vodbindergrunden, ramme 8.C13: - med grundlag i et konkret ønske fra en butik at øge den maksimale butiksstørrelse (for en butik) fra 500 m2 op til 800 m2. - at give mulighed for at hele stueetagen (fra 1.000 m2 til 1.300 m2) kan anvendes til detailhandel. - at øge byggemuligheden til i alt 3.000 m2 mod de fastlagte 2.000 m2. Det vil dels give mere plads til service og detailhandel i stueetagen, men især give mere plads over stueetagen til ferielejligheder drevet i tilknytning til strandhotellet. Strandhotellet vil hermed kunne råde over op til 1.000 m2 i ramme 8.C15 og 1.700 m2 i ramme 8.C13 – i alt 2.700 m2. Dette sammenholdt med op til 10.000 m2 i ramme 8.C14 giver hotellet den ramme, som Hundested Havns </a:t>
            </a:r>
            <a:r>
              <a:rPr lang="da-DK" dirty="0" err="1">
                <a:ea typeface="+mn-lt"/>
                <a:cs typeface="+mn-lt"/>
              </a:rPr>
              <a:t>feasability</a:t>
            </a:r>
            <a:r>
              <a:rPr lang="da-DK" dirty="0">
                <a:ea typeface="+mn-lt"/>
                <a:cs typeface="+mn-lt"/>
              </a:rPr>
              <a:t> studier har vist er bedst for at sikre hotellet ordentligt muligheder. - at gå op i tre etager punktvis, mod de fastlagte to, og 12 meters højde målt i forhold til Strandvejen mod de fastlagte 10 meter. Facaden mod Strandvejen vil dog blive holdt i to etager – og dermed højst 10 meters højde. - Da det ikke længere vurderes aktuelt med et nyt byggeri i stedet for Hundested Hotel og Kro, bør det nordøstlige hjørne af 8.C13 også kunne bebygges for at sikre en god bygningsmæssig sammenhæng og understøtte vejforløbet. Der vil ikke uden et nyt byggeri på krogrunden ikke komme nogen skrå sigtelinje oppe fra </a:t>
            </a:r>
            <a:r>
              <a:rPr lang="da-DK" dirty="0" err="1">
                <a:ea typeface="+mn-lt"/>
                <a:cs typeface="+mn-lt"/>
              </a:rPr>
              <a:t>Guben</a:t>
            </a:r>
            <a:r>
              <a:rPr lang="da-DK" dirty="0">
                <a:ea typeface="+mn-lt"/>
                <a:cs typeface="+mn-lt"/>
              </a:rPr>
              <a:t>/Nørregade at understøtte. "</a:t>
            </a:r>
            <a:endParaRPr lang="da-DK" dirty="0"/>
          </a:p>
        </p:txBody>
      </p:sp>
    </p:spTree>
    <p:extLst>
      <p:ext uri="{BB962C8B-B14F-4D97-AF65-F5344CB8AC3E}">
        <p14:creationId xmlns:p14="http://schemas.microsoft.com/office/powerpoint/2010/main" val="139962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2BE4F-6354-F66A-D146-F1993590142B}"/>
              </a:ext>
            </a:extLst>
          </p:cNvPr>
          <p:cNvSpPr>
            <a:spLocks noGrp="1"/>
          </p:cNvSpPr>
          <p:nvPr>
            <p:ph type="title"/>
          </p:nvPr>
        </p:nvSpPr>
        <p:spPr/>
        <p:txBody>
          <a:bodyPr/>
          <a:lstStyle/>
          <a:p>
            <a:r>
              <a:rPr lang="da-DK" dirty="0"/>
              <a:t>Den politiske situation PT:</a:t>
            </a:r>
          </a:p>
        </p:txBody>
      </p:sp>
      <p:sp>
        <p:nvSpPr>
          <p:cNvPr id="3" name="Pladsholder til indhold 2">
            <a:extLst>
              <a:ext uri="{FF2B5EF4-FFF2-40B4-BE49-F238E27FC236}">
                <a16:creationId xmlns:a16="http://schemas.microsoft.com/office/drawing/2014/main" id="{5879DF01-A8DF-6FD0-29CB-7F2777D0BE91}"/>
              </a:ext>
            </a:extLst>
          </p:cNvPr>
          <p:cNvSpPr>
            <a:spLocks noGrp="1"/>
          </p:cNvSpPr>
          <p:nvPr>
            <p:ph idx="1"/>
          </p:nvPr>
        </p:nvSpPr>
        <p:spPr/>
        <p:txBody>
          <a:bodyPr>
            <a:normAutofit lnSpcReduction="10000"/>
          </a:bodyPr>
          <a:lstStyle/>
          <a:p>
            <a:br>
              <a:rPr lang="en-US" dirty="0"/>
            </a:br>
            <a:r>
              <a:rPr lang="da-DK" sz="1200" dirty="0">
                <a:solidFill>
                  <a:srgbClr val="2C3E50"/>
                </a:solidFill>
                <a:latin typeface="Arial"/>
                <a:cs typeface="Arial"/>
              </a:rPr>
              <a:t>F, Ø, Torben Hedelund, Kirsten Lauritsen og Annette Westh stemte imod, da byggehøjde og byggevolumen væsentligt overstiger byrådsbeslutningen om planen for ”Råt og autentisk Hundested”. De ønsker mindre højde på 1 1/2 plan i område C15 og 2 plan i område C13 og uden hævet parkeringskælder, butiksstørrelser på ikke mere end 500 kvm, kun en etage i Kajgaden, og at der arbejdes videre med en maksimal hotelstørrelse i område C 14 på 4500 kvm.</a:t>
            </a:r>
          </a:p>
          <a:p>
            <a:r>
              <a:rPr lang="da-DK" sz="1200" dirty="0">
                <a:solidFill>
                  <a:srgbClr val="2C3E50"/>
                </a:solidFill>
                <a:latin typeface="Arial"/>
                <a:cs typeface="Arial"/>
              </a:rPr>
              <a:t>Jeg synes:  ingen p-kældre( </a:t>
            </a:r>
            <a:r>
              <a:rPr lang="da-DK" sz="1200" dirty="0" err="1">
                <a:solidFill>
                  <a:srgbClr val="2C3E50"/>
                </a:solidFill>
                <a:latin typeface="Arial"/>
                <a:cs typeface="Arial"/>
              </a:rPr>
              <a:t>siddemur</a:t>
            </a:r>
            <a:r>
              <a:rPr lang="da-DK" sz="1200" dirty="0">
                <a:solidFill>
                  <a:srgbClr val="2C3E50"/>
                </a:solidFill>
                <a:latin typeface="Arial"/>
                <a:cs typeface="Arial"/>
              </a:rPr>
              <a:t>), p-pladser på baneområdet, </a:t>
            </a:r>
            <a:r>
              <a:rPr lang="da-DK" sz="1200" dirty="0" err="1">
                <a:solidFill>
                  <a:srgbClr val="2C3E50"/>
                </a:solidFill>
                <a:latin typeface="Arial"/>
                <a:cs typeface="Arial"/>
              </a:rPr>
              <a:t>max</a:t>
            </a:r>
            <a:r>
              <a:rPr lang="da-DK" sz="1200" dirty="0">
                <a:solidFill>
                  <a:srgbClr val="2C3E50"/>
                </a:solidFill>
                <a:latin typeface="Arial"/>
                <a:cs typeface="Arial"/>
              </a:rPr>
              <a:t> 2 etager (</a:t>
            </a:r>
            <a:r>
              <a:rPr lang="da-DK" sz="1200" dirty="0" err="1">
                <a:solidFill>
                  <a:srgbClr val="2C3E50"/>
                </a:solidFill>
                <a:latin typeface="Arial"/>
                <a:cs typeface="Arial"/>
              </a:rPr>
              <a:t>kajgaden</a:t>
            </a:r>
            <a:r>
              <a:rPr lang="da-DK" sz="1200" dirty="0">
                <a:solidFill>
                  <a:srgbClr val="2C3E50"/>
                </a:solidFill>
                <a:latin typeface="Arial"/>
                <a:cs typeface="Arial"/>
              </a:rPr>
              <a:t> kun 1), </a:t>
            </a:r>
            <a:r>
              <a:rPr lang="da-DK" sz="1200" dirty="0" err="1">
                <a:solidFill>
                  <a:srgbClr val="2C3E50"/>
                </a:solidFill>
                <a:latin typeface="Arial"/>
                <a:cs typeface="Arial"/>
              </a:rPr>
              <a:t>max</a:t>
            </a:r>
            <a:r>
              <a:rPr lang="da-DK" sz="1200" dirty="0">
                <a:solidFill>
                  <a:srgbClr val="2C3E50"/>
                </a:solidFill>
                <a:latin typeface="Arial"/>
                <a:cs typeface="Arial"/>
              </a:rPr>
              <a:t> 500 m2 butikker og kun unika, åben markedsplads “til fri leg”</a:t>
            </a:r>
          </a:p>
          <a:p>
            <a:r>
              <a:rPr lang="da-DK" dirty="0"/>
              <a:t>Input fra 3. natur:</a:t>
            </a:r>
          </a:p>
          <a:p>
            <a:r>
              <a:rPr lang="da-DK" dirty="0"/>
              <a:t>Hundested havn st, (2 overskæringer, gående ledes naturligt ned igennem byen via bred sti, </a:t>
            </a:r>
            <a:r>
              <a:rPr lang="da-DK" dirty="0" err="1"/>
              <a:t>evt</a:t>
            </a:r>
            <a:r>
              <a:rPr lang="da-DK" dirty="0"/>
              <a:t> </a:t>
            </a:r>
            <a:r>
              <a:rPr lang="da-DK" dirty="0" err="1"/>
              <a:t>el-shuttle</a:t>
            </a:r>
            <a:r>
              <a:rPr lang="da-DK" dirty="0"/>
              <a:t> til bagage til færgen) –mister “</a:t>
            </a:r>
            <a:r>
              <a:rPr lang="da-DK" dirty="0" err="1"/>
              <a:t>Jullerup</a:t>
            </a:r>
            <a:r>
              <a:rPr lang="da-DK" dirty="0"/>
              <a:t> færgeby”</a:t>
            </a:r>
            <a:br>
              <a:rPr lang="en-US" dirty="0"/>
            </a:br>
            <a:endParaRPr lang="en-US" dirty="0"/>
          </a:p>
        </p:txBody>
      </p:sp>
    </p:spTree>
    <p:extLst>
      <p:ext uri="{BB962C8B-B14F-4D97-AF65-F5344CB8AC3E}">
        <p14:creationId xmlns:p14="http://schemas.microsoft.com/office/powerpoint/2010/main" val="379549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53A35-90E4-DA24-D934-9A0CA83B1AA5}"/>
              </a:ext>
            </a:extLst>
          </p:cNvPr>
          <p:cNvSpPr>
            <a:spLocks noGrp="1"/>
          </p:cNvSpPr>
          <p:nvPr>
            <p:ph type="title"/>
          </p:nvPr>
        </p:nvSpPr>
        <p:spPr/>
        <p:txBody>
          <a:bodyPr/>
          <a:lstStyle/>
          <a:p>
            <a:r>
              <a:rPr lang="da-DK" dirty="0"/>
              <a:t>GRØNNE TREPARTER, STATUS</a:t>
            </a:r>
          </a:p>
        </p:txBody>
      </p:sp>
      <p:sp>
        <p:nvSpPr>
          <p:cNvPr id="3" name="Pladsholder til indhold 2">
            <a:extLst>
              <a:ext uri="{FF2B5EF4-FFF2-40B4-BE49-F238E27FC236}">
                <a16:creationId xmlns:a16="http://schemas.microsoft.com/office/drawing/2014/main" id="{FE0346A9-058A-F933-7ECC-3329D21D364B}"/>
              </a:ext>
            </a:extLst>
          </p:cNvPr>
          <p:cNvSpPr>
            <a:spLocks noGrp="1"/>
          </p:cNvSpPr>
          <p:nvPr>
            <p:ph idx="1"/>
          </p:nvPr>
        </p:nvSpPr>
        <p:spPr/>
        <p:txBody>
          <a:bodyPr/>
          <a:lstStyle/>
          <a:p>
            <a:pPr marL="0" indent="0">
              <a:buNone/>
            </a:pPr>
            <a:r>
              <a:rPr lang="da-DK" dirty="0"/>
              <a:t>ROSKILDE-/ ISEFJORD</a:t>
            </a:r>
          </a:p>
          <a:p>
            <a:pPr marL="0" indent="0">
              <a:buNone/>
            </a:pPr>
            <a:r>
              <a:rPr lang="da-DK"/>
              <a:t>ØRESUND</a:t>
            </a:r>
          </a:p>
          <a:p>
            <a:pPr marL="0" indent="0">
              <a:buNone/>
            </a:pPr>
            <a:r>
              <a:rPr lang="da-DK" dirty="0"/>
              <a:t>HALSNÆS GRØNNE TREPART</a:t>
            </a:r>
          </a:p>
        </p:txBody>
      </p:sp>
    </p:spTree>
    <p:extLst>
      <p:ext uri="{BB962C8B-B14F-4D97-AF65-F5344CB8AC3E}">
        <p14:creationId xmlns:p14="http://schemas.microsoft.com/office/powerpoint/2010/main" val="2435969935"/>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1</TotalTime>
  <Words>759</Words>
  <Application>Microsoft Office PowerPoint</Application>
  <PresentationFormat>Widescreen</PresentationFormat>
  <Paragraphs>42</Paragraphs>
  <Slides>14</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Calibri</vt:lpstr>
      <vt:lpstr>Gill Sans MT</vt:lpstr>
      <vt:lpstr>Galleri</vt:lpstr>
      <vt:lpstr>By og land  GF 17.3.25</vt:lpstr>
      <vt:lpstr>Hvad er de vigtigste forandringer i KP8 (imo)</vt:lpstr>
      <vt:lpstr>PowerPoint-præsentation</vt:lpstr>
      <vt:lpstr>PowerPoint-præsentation</vt:lpstr>
      <vt:lpstr>8.c14, området ml havnebassin og stranden (incl p-pladsen foran trekanten)</vt:lpstr>
      <vt:lpstr>Fortsat..</vt:lpstr>
      <vt:lpstr>NOTAT med ændringer ift det politisk vedtagne oplæg som udarbejdet efter god og lang inddragelse..... (3. natur)</vt:lpstr>
      <vt:lpstr>Den politiske situation PT:</vt:lpstr>
      <vt:lpstr>GRØNNE TREPARTER, STATUS</vt:lpstr>
      <vt:lpstr>HVAD GÅR OPGAVEN UD PÅ?</vt:lpstr>
      <vt:lpstr>HVOR HAR hALSÆS NOGET AT BYDE IND MED?</vt:lpstr>
      <vt:lpstr>HVORDAN ER VORES PLANGRUNDLAG TIL AT IMØDEKOMME GTP?</vt:lpstr>
      <vt:lpstr>KORT FRA REGIONEN:</vt:lpstr>
      <vt:lpstr>JORDFORURENING, STÅLVALSEVÆRKERNE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og land  GF 17.3.25</dc:title>
  <dc:creator>Leif Jeppesen</dc:creator>
  <cp:lastModifiedBy>Leif Jeppesen</cp:lastModifiedBy>
  <cp:revision>178</cp:revision>
  <dcterms:created xsi:type="dcterms:W3CDTF">2025-03-16T09:06:17Z</dcterms:created>
  <dcterms:modified xsi:type="dcterms:W3CDTF">2025-03-25T07:22:23Z</dcterms:modified>
</cp:coreProperties>
</file>